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0"/>
  </p:notesMasterIdLst>
  <p:handoutMasterIdLst>
    <p:handoutMasterId r:id="rId11"/>
  </p:handoutMasterIdLst>
  <p:sldIdLst>
    <p:sldId id="1663" r:id="rId5"/>
    <p:sldId id="2073" r:id="rId6"/>
    <p:sldId id="2074" r:id="rId7"/>
    <p:sldId id="1660" r:id="rId8"/>
    <p:sldId id="1532" r:id="rId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73"/>
            <p14:sldId id="2074"/>
            <p14:sldId id="1660"/>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30E5D0"/>
    <a:srgbClr val="50E6FF"/>
    <a:srgbClr val="0069BA"/>
    <a:srgbClr val="9BF00B"/>
    <a:srgbClr val="0F780F"/>
    <a:srgbClr val="107E10"/>
    <a:srgbClr val="0E700E"/>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01" autoAdjust="0"/>
    <p:restoredTop sz="96327" autoAdjust="0"/>
  </p:normalViewPr>
  <p:slideViewPr>
    <p:cSldViewPr snapToGrid="0">
      <p:cViewPr varScale="1">
        <p:scale>
          <a:sx n="61" d="100"/>
          <a:sy n="61" d="100"/>
        </p:scale>
        <p:origin x="34" y="830"/>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6/2/2020 7:31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6/2/2020 7:30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8:29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6/2/2020 7:30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Operationalizing Infrastructure</a:t>
            </a:r>
          </a:p>
        </p:txBody>
      </p:sp>
      <p:sp>
        <p:nvSpPr>
          <p:cNvPr id="5" name="Text Placeholder 4"/>
          <p:cNvSpPr>
            <a:spLocks noGrp="1"/>
          </p:cNvSpPr>
          <p:nvPr>
            <p:ph type="body" sz="quarter" idx="12"/>
          </p:nvPr>
        </p:nvSpPr>
        <p:spPr/>
        <p:txBody>
          <a:bodyPr/>
          <a:lstStyle/>
          <a:p>
            <a:r>
              <a:rPr lang="en-US" dirty="0"/>
              <a:t>Hands-On Challenge</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Launch the Lab Environment</a:t>
            </a:r>
          </a:p>
        </p:txBody>
      </p:sp>
      <p:pic>
        <p:nvPicPr>
          <p:cNvPr id="3" name="Picture 2">
            <a:extLst>
              <a:ext uri="{FF2B5EF4-FFF2-40B4-BE49-F238E27FC236}">
                <a16:creationId xmlns:a16="http://schemas.microsoft.com/office/drawing/2014/main" id="{13BBC445-3E73-424C-9682-7F02B3264E3F}"/>
              </a:ext>
            </a:extLst>
          </p:cNvPr>
          <p:cNvPicPr>
            <a:picLocks noChangeAspect="1"/>
          </p:cNvPicPr>
          <p:nvPr/>
        </p:nvPicPr>
        <p:blipFill>
          <a:blip r:embed="rId2"/>
          <a:stretch>
            <a:fillRect/>
          </a:stretch>
        </p:blipFill>
        <p:spPr>
          <a:xfrm>
            <a:off x="405487" y="1347236"/>
            <a:ext cx="3297833" cy="1481186"/>
          </a:xfrm>
          <a:prstGeom prst="rect">
            <a:avLst/>
          </a:prstGeom>
        </p:spPr>
      </p:pic>
      <p:pic>
        <p:nvPicPr>
          <p:cNvPr id="4" name="Picture 3">
            <a:extLst>
              <a:ext uri="{FF2B5EF4-FFF2-40B4-BE49-F238E27FC236}">
                <a16:creationId xmlns:a16="http://schemas.microsoft.com/office/drawing/2014/main" id="{0DC2C60D-49AD-4669-9323-305636E16DCA}"/>
              </a:ext>
            </a:extLst>
          </p:cNvPr>
          <p:cNvPicPr>
            <a:picLocks noChangeAspect="1"/>
          </p:cNvPicPr>
          <p:nvPr/>
        </p:nvPicPr>
        <p:blipFill>
          <a:blip r:embed="rId3"/>
          <a:stretch>
            <a:fillRect/>
          </a:stretch>
        </p:blipFill>
        <p:spPr>
          <a:xfrm>
            <a:off x="4789942" y="1347010"/>
            <a:ext cx="3015527" cy="2081990"/>
          </a:xfrm>
          <a:prstGeom prst="rect">
            <a:avLst/>
          </a:prstGeom>
        </p:spPr>
      </p:pic>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4"/>
          <a:stretch>
            <a:fillRect/>
          </a:stretch>
        </p:blipFill>
        <p:spPr>
          <a:xfrm>
            <a:off x="8874946" y="1347236"/>
            <a:ext cx="3006539" cy="2881030"/>
          </a:xfrm>
          <a:prstGeom prst="rect">
            <a:avLst/>
          </a:prstGeom>
        </p:spPr>
      </p:pic>
      <p:sp>
        <p:nvSpPr>
          <p:cNvPr id="6" name="Rectangle: Rounded Corners 5">
            <a:extLst>
              <a:ext uri="{FF2B5EF4-FFF2-40B4-BE49-F238E27FC236}">
                <a16:creationId xmlns:a16="http://schemas.microsoft.com/office/drawing/2014/main" id="{5E5E0E52-1CE0-436E-ADE2-2AB759713FA8}"/>
              </a:ext>
            </a:extLst>
          </p:cNvPr>
          <p:cNvSpPr/>
          <p:nvPr/>
        </p:nvSpPr>
        <p:spPr bwMode="auto">
          <a:xfrm>
            <a:off x="535303" y="2317751"/>
            <a:ext cx="3036571" cy="339724"/>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98458D74-1A00-48E8-B926-5CC14544A104}"/>
              </a:ext>
            </a:extLst>
          </p:cNvPr>
          <p:cNvSpPr/>
          <p:nvPr/>
        </p:nvSpPr>
        <p:spPr bwMode="auto">
          <a:xfrm>
            <a:off x="4867273" y="1748105"/>
            <a:ext cx="2819401" cy="383590"/>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9" name="Arrow: Right 8">
            <a:extLst>
              <a:ext uri="{FF2B5EF4-FFF2-40B4-BE49-F238E27FC236}">
                <a16:creationId xmlns:a16="http://schemas.microsoft.com/office/drawing/2014/main" id="{AAD839F6-81B4-43D9-9D9B-8D318F4C1770}"/>
              </a:ext>
            </a:extLst>
          </p:cNvPr>
          <p:cNvSpPr/>
          <p:nvPr/>
        </p:nvSpPr>
        <p:spPr bwMode="auto">
          <a:xfrm>
            <a:off x="3886200" y="195453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0" name="Arrow: Right 9">
            <a:extLst>
              <a:ext uri="{FF2B5EF4-FFF2-40B4-BE49-F238E27FC236}">
                <a16:creationId xmlns:a16="http://schemas.microsoft.com/office/drawing/2014/main" id="{E505684A-4A3E-4545-8027-376E53E89A79}"/>
              </a:ext>
            </a:extLst>
          </p:cNvPr>
          <p:cNvSpPr/>
          <p:nvPr/>
        </p:nvSpPr>
        <p:spPr bwMode="auto">
          <a:xfrm>
            <a:off x="8011595" y="1950084"/>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spTree>
    <p:extLst>
      <p:ext uri="{BB962C8B-B14F-4D97-AF65-F5344CB8AC3E}">
        <p14:creationId xmlns:p14="http://schemas.microsoft.com/office/powerpoint/2010/main" val="12960285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Access Your Lab</a:t>
            </a:r>
          </a:p>
        </p:txBody>
      </p:sp>
      <p:grpSp>
        <p:nvGrpSpPr>
          <p:cNvPr id="12" name="Group 11">
            <a:extLst>
              <a:ext uri="{FF2B5EF4-FFF2-40B4-BE49-F238E27FC236}">
                <a16:creationId xmlns:a16="http://schemas.microsoft.com/office/drawing/2014/main" id="{E7A06871-9A9F-4DC5-9C22-C6F7760AECBD}"/>
              </a:ext>
            </a:extLst>
          </p:cNvPr>
          <p:cNvGrpSpPr/>
          <p:nvPr/>
        </p:nvGrpSpPr>
        <p:grpSpPr>
          <a:xfrm>
            <a:off x="588263" y="1347236"/>
            <a:ext cx="3006539" cy="2881030"/>
            <a:chOff x="8874946" y="1347236"/>
            <a:chExt cx="3006539" cy="2881030"/>
          </a:xfrm>
        </p:grpSpPr>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2"/>
            <a:stretch>
              <a:fillRect/>
            </a:stretch>
          </p:blipFill>
          <p:spPr>
            <a:xfrm>
              <a:off x="8874946" y="1347236"/>
              <a:ext cx="3006539" cy="2881030"/>
            </a:xfrm>
            <a:prstGeom prst="rect">
              <a:avLst/>
            </a:prstGeom>
          </p:spPr>
        </p:pic>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grpSp>
      <p:sp>
        <p:nvSpPr>
          <p:cNvPr id="10" name="Arrow: Right 9">
            <a:extLst>
              <a:ext uri="{FF2B5EF4-FFF2-40B4-BE49-F238E27FC236}">
                <a16:creationId xmlns:a16="http://schemas.microsoft.com/office/drawing/2014/main" id="{E505684A-4A3E-4545-8027-376E53E89A79}"/>
              </a:ext>
            </a:extLst>
          </p:cNvPr>
          <p:cNvSpPr/>
          <p:nvPr/>
        </p:nvSpPr>
        <p:spPr bwMode="auto">
          <a:xfrm>
            <a:off x="3957755" y="170307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pic>
        <p:nvPicPr>
          <p:cNvPr id="14" name="Picture 13">
            <a:extLst>
              <a:ext uri="{FF2B5EF4-FFF2-40B4-BE49-F238E27FC236}">
                <a16:creationId xmlns:a16="http://schemas.microsoft.com/office/drawing/2014/main" id="{7F73E81A-D65D-4743-9E08-186ECEDA7074}"/>
              </a:ext>
            </a:extLst>
          </p:cNvPr>
          <p:cNvPicPr>
            <a:picLocks noChangeAspect="1"/>
          </p:cNvPicPr>
          <p:nvPr/>
        </p:nvPicPr>
        <p:blipFill>
          <a:blip r:embed="rId3"/>
          <a:stretch>
            <a:fillRect/>
          </a:stretch>
        </p:blipFill>
        <p:spPr>
          <a:xfrm>
            <a:off x="4792252" y="1347236"/>
            <a:ext cx="7257508" cy="1745792"/>
          </a:xfrm>
          <a:prstGeom prst="rect">
            <a:avLst/>
          </a:prstGeom>
        </p:spPr>
      </p:pic>
      <p:sp>
        <p:nvSpPr>
          <p:cNvPr id="16" name="Rectangle: Rounded Corners 15">
            <a:extLst>
              <a:ext uri="{FF2B5EF4-FFF2-40B4-BE49-F238E27FC236}">
                <a16:creationId xmlns:a16="http://schemas.microsoft.com/office/drawing/2014/main" id="{BBAEA766-2FFF-449F-B8E2-56AFACD1BC2D}"/>
              </a:ext>
            </a:extLst>
          </p:cNvPr>
          <p:cNvSpPr/>
          <p:nvPr/>
        </p:nvSpPr>
        <p:spPr bwMode="auto">
          <a:xfrm>
            <a:off x="9011920" y="1274445"/>
            <a:ext cx="599755"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4035570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Challenges</a:t>
            </a:r>
          </a:p>
        </p:txBody>
      </p:sp>
      <p:sp>
        <p:nvSpPr>
          <p:cNvPr id="6" name="Text Placeholder 5"/>
          <p:cNvSpPr>
            <a:spLocks noGrp="1"/>
          </p:cNvSpPr>
          <p:nvPr>
            <p:ph sz="quarter" idx="10"/>
          </p:nvPr>
        </p:nvSpPr>
        <p:spPr>
          <a:xfrm>
            <a:off x="584200" y="1435100"/>
            <a:ext cx="11018838" cy="3311676"/>
          </a:xfrm>
        </p:spPr>
        <p:txBody>
          <a:bodyPr/>
          <a:lstStyle/>
          <a:p>
            <a:pPr marL="457200" indent="-457200">
              <a:buFont typeface="Arial" panose="020B0604020202020204" pitchFamily="34" charset="0"/>
              <a:buChar char="•"/>
            </a:pPr>
            <a:r>
              <a:rPr lang="en-US" dirty="0"/>
              <a:t>Challenge 1: Automatic On-Boarding to VM Insights</a:t>
            </a:r>
          </a:p>
          <a:p>
            <a:pPr marL="914400" lvl="1" indent="-457200">
              <a:buFont typeface="Arial" panose="020B0604020202020204" pitchFamily="34" charset="0"/>
              <a:buChar char="•"/>
            </a:pPr>
            <a:r>
              <a:rPr lang="en-US" dirty="0"/>
              <a:t>Scoped to resource group (for security reasons)</a:t>
            </a:r>
          </a:p>
          <a:p>
            <a:pPr lvl="1" indent="0">
              <a:buNone/>
            </a:pPr>
            <a:endParaRPr lang="en-US" dirty="0"/>
          </a:p>
          <a:p>
            <a:pPr marL="457200" indent="-457200">
              <a:buFont typeface="Arial" panose="020B0604020202020204" pitchFamily="34" charset="0"/>
              <a:buChar char="•"/>
            </a:pPr>
            <a:r>
              <a:rPr lang="en-US" dirty="0"/>
              <a:t>Challenge 2: Resource Graph Explorer</a:t>
            </a:r>
          </a:p>
          <a:p>
            <a:pPr marL="914400" lvl="1" indent="-457200">
              <a:buFont typeface="Arial" panose="020B0604020202020204" pitchFamily="34" charset="0"/>
              <a:buChar char="•"/>
            </a:pPr>
            <a:r>
              <a:rPr lang="en-US" dirty="0"/>
              <a:t>Creating a non-trivial Resource Graph query</a:t>
            </a:r>
          </a:p>
          <a:p>
            <a:pPr marL="914400" lvl="1"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Challenge 3: Azure Monitor Workbooks</a:t>
            </a:r>
          </a:p>
          <a:p>
            <a:pPr marL="914400" lvl="1" indent="-457200">
              <a:buFont typeface="Arial" panose="020B0604020202020204" pitchFamily="34" charset="0"/>
              <a:buChar char="•"/>
            </a:pPr>
            <a:r>
              <a:rPr lang="en-US" dirty="0"/>
              <a:t>Explore Workbook features – feel free to do more than asked!</a:t>
            </a:r>
          </a:p>
        </p:txBody>
      </p:sp>
      <p:sp>
        <p:nvSpPr>
          <p:cNvPr id="4" name="TextBox 3">
            <a:extLst>
              <a:ext uri="{FF2B5EF4-FFF2-40B4-BE49-F238E27FC236}">
                <a16:creationId xmlns:a16="http://schemas.microsoft.com/office/drawing/2014/main" id="{FDC70E8A-2525-4D4B-90CC-DEA372857CCC}"/>
              </a:ext>
            </a:extLst>
          </p:cNvPr>
          <p:cNvSpPr txBox="1"/>
          <p:nvPr/>
        </p:nvSpPr>
        <p:spPr>
          <a:xfrm>
            <a:off x="2942271" y="5422900"/>
            <a:ext cx="6669404" cy="923330"/>
          </a:xfrm>
          <a:prstGeom prst="rect">
            <a:avLst/>
          </a:prstGeom>
          <a:solidFill>
            <a:srgbClr val="FFC000"/>
          </a:solidFill>
          <a:ln>
            <a:solidFill>
              <a:schemeClr val="tx1"/>
            </a:solidFill>
          </a:ln>
        </p:spPr>
        <p:txBody>
          <a:bodyPr wrap="square" lIns="0" tIns="0" rIns="0" bIns="0" rtlCol="0">
            <a:spAutoFit/>
          </a:bodyPr>
          <a:lstStyle/>
          <a:p>
            <a:pPr algn="ctr"/>
            <a:r>
              <a:rPr lang="en-IE" sz="2000" b="1" dirty="0"/>
              <a:t>Note</a:t>
            </a:r>
            <a:br>
              <a:rPr lang="en-IE" sz="2000" dirty="0"/>
            </a:br>
            <a:r>
              <a:rPr lang="en-IE" sz="2000" dirty="0"/>
              <a:t>Automatic validation of your solution has been disabled</a:t>
            </a:r>
            <a:br>
              <a:rPr lang="en-IE" sz="2000" dirty="0"/>
            </a:br>
            <a:r>
              <a:rPr lang="en-IE" sz="2000" dirty="0"/>
              <a:t>to speed up the lab for you</a:t>
            </a:r>
          </a:p>
        </p:txBody>
      </p:sp>
    </p:spTree>
    <p:extLst>
      <p:ext uri="{BB962C8B-B14F-4D97-AF65-F5344CB8AC3E}">
        <p14:creationId xmlns:p14="http://schemas.microsoft.com/office/powerpoint/2010/main" val="3957722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1996147"/>
            <a:ext cx="6769333"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Need help?</a:t>
            </a:r>
          </a:p>
          <a:p>
            <a:endParaRPr lang="en-US" sz="2800" dirty="0"/>
          </a:p>
          <a:p>
            <a:r>
              <a:rPr lang="en-US" sz="2800" dirty="0">
                <a:latin typeface="+mn-lt"/>
              </a:rPr>
              <a:t>Use the Teams chat channel</a:t>
            </a:r>
          </a:p>
          <a:p>
            <a:endParaRPr lang="en-US" sz="2800" dirty="0">
              <a:latin typeface="+mn-lt"/>
            </a:endParaRPr>
          </a:p>
          <a:p>
            <a:r>
              <a:rPr lang="en-US" sz="2800" dirty="0">
                <a:latin typeface="+mn-lt"/>
              </a:rPr>
              <a:t>Solutions will be given in </a:t>
            </a:r>
            <a:br>
              <a:rPr lang="en-US" sz="2800" dirty="0">
                <a:latin typeface="+mn-lt"/>
              </a:rPr>
            </a:br>
            <a:r>
              <a:rPr lang="en-US" sz="2800" dirty="0">
                <a:latin typeface="+mn-lt"/>
              </a:rPr>
              <a:t>tomorrow morning's kick-off session</a:t>
            </a:r>
          </a:p>
        </p:txBody>
      </p:sp>
    </p:spTree>
    <p:extLst>
      <p:ext uri="{BB962C8B-B14F-4D97-AF65-F5344CB8AC3E}">
        <p14:creationId xmlns:p14="http://schemas.microsoft.com/office/powerpoint/2010/main" val="2402828649"/>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Props1.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docProps/app.xml><?xml version="1.0" encoding="utf-8"?>
<Properties xmlns="http://schemas.openxmlformats.org/officeDocument/2006/extended-properties" xmlns:vt="http://schemas.openxmlformats.org/officeDocument/2006/docPropsVTypes">
  <Template>White Template</Template>
  <TotalTime>141</TotalTime>
  <Words>208</Words>
  <Application>Microsoft Office PowerPoint</Application>
  <PresentationFormat>Widescreen</PresentationFormat>
  <Paragraphs>30</Paragraphs>
  <Slides>5</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Lucida Console</vt:lpstr>
      <vt:lpstr>Segoe UI</vt:lpstr>
      <vt:lpstr>Segoe UI Semibold</vt:lpstr>
      <vt:lpstr>Wingdings</vt:lpstr>
      <vt:lpstr>White Template</vt:lpstr>
      <vt:lpstr>Operationalizing Infrastructure</vt:lpstr>
      <vt:lpstr>Launch the Lab Environment</vt:lpstr>
      <vt:lpstr>Access Your Lab</vt:lpstr>
      <vt:lpstr>Challenges</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Jonathan Tuliani</cp:lastModifiedBy>
  <cp:revision>16</cp:revision>
  <dcterms:created xsi:type="dcterms:W3CDTF">2020-04-20T15:28:36Z</dcterms:created>
  <dcterms:modified xsi:type="dcterms:W3CDTF">2020-06-02T19:38:09Z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